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29EF-FCBA-AF6B-4580-9F1410C47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05EFB9DD-2378-47E2-8010-F7B075609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55B29C85-E0E2-CE19-5BC2-1B606566F09D}"/>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46B85248-CDE3-FFA8-5B55-C15ABEEF40A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03CB8F6-74D3-64D3-20BE-E2F95D57F99A}"/>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158216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1AF9-943F-718A-3003-C37108726BC1}"/>
              </a:ext>
            </a:extLst>
          </p:cNvPr>
          <p:cNvSpPr>
            <a:spLocks noGrp="1"/>
          </p:cNvSpPr>
          <p:nvPr>
            <p:ph type="title"/>
          </p:nvPr>
        </p:nvSpPr>
        <p:spPr>
          <a:xfrm>
            <a:off x="838200" y="681037"/>
            <a:ext cx="10515600" cy="1009651"/>
          </a:xfrm>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38849FA-B1B2-6591-10A5-6FB8AE762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A39859B-2BCD-4804-1AE1-A649D08F1AFA}"/>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D810DBF8-50A2-7CA0-3410-0B768931CAA2}"/>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2742059-8F3F-B81E-B09B-9D8321CF5DC6}"/>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353392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12C6B-B203-6683-3902-1387DB1F2276}"/>
              </a:ext>
            </a:extLst>
          </p:cNvPr>
          <p:cNvSpPr>
            <a:spLocks noGrp="1"/>
          </p:cNvSpPr>
          <p:nvPr>
            <p:ph type="title" orient="vert"/>
          </p:nvPr>
        </p:nvSpPr>
        <p:spPr>
          <a:xfrm>
            <a:off x="8724900" y="729761"/>
            <a:ext cx="2628900" cy="5447202"/>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9983E93C-F599-63B0-0195-6749AB2BE17D}"/>
              </a:ext>
            </a:extLst>
          </p:cNvPr>
          <p:cNvSpPr>
            <a:spLocks noGrp="1"/>
          </p:cNvSpPr>
          <p:nvPr>
            <p:ph type="body" orient="vert" idx="1"/>
          </p:nvPr>
        </p:nvSpPr>
        <p:spPr>
          <a:xfrm>
            <a:off x="838200" y="729761"/>
            <a:ext cx="7734300" cy="544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ADB3845-2F6D-09E4-8DEF-E2E3AE5128CE}"/>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C42C9FFF-2B53-F830-5253-FF7E6CA5351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1C889CB-595A-3845-5B47-0293CEECAC4B}"/>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227488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7228-5913-EA31-A5F6-F9F40A6D5931}"/>
              </a:ext>
            </a:extLst>
          </p:cNvPr>
          <p:cNvSpPr>
            <a:spLocks noGrp="1"/>
          </p:cNvSpPr>
          <p:nvPr>
            <p:ph type="title"/>
          </p:nvPr>
        </p:nvSpPr>
        <p:spPr>
          <a:xfrm>
            <a:off x="838200" y="681037"/>
            <a:ext cx="10515600" cy="1009651"/>
          </a:xfrm>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62F6697C-A55B-94FF-7C0B-E76B079DDF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3BF252B4-C5F3-1F7F-AEE1-224EE1E40192}"/>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9576DCDA-0B62-B4AF-50C8-544CEF4DB6B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CE8446C-58AF-3BE3-BE0F-C0E1506CE87D}"/>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423437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5035-41CB-A949-1AF1-2E59818A1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DE3AB1AF-6953-7360-77FF-F67071E84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C6173-2570-6430-2FCB-EADA008FFDFB}"/>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4A296260-EF39-FE82-8B93-B2A95F21F68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B9C5FBE8-AA88-AEC0-16D7-E18230ABE171}"/>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43603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D0B0-9DCD-14BF-A1C5-98A59E18D940}"/>
              </a:ext>
            </a:extLst>
          </p:cNvPr>
          <p:cNvSpPr>
            <a:spLocks noGrp="1"/>
          </p:cNvSpPr>
          <p:nvPr>
            <p:ph type="title"/>
          </p:nvPr>
        </p:nvSpPr>
        <p:spPr>
          <a:xfrm>
            <a:off x="838200" y="681037"/>
            <a:ext cx="10515600" cy="1009651"/>
          </a:xfrm>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A9646951-8629-337D-1BE2-0BC5D2E46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4B31AF90-7D16-31C5-9ABE-A0D4CBD5E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086C8199-5F45-2C90-7CD5-9476B8A8CE17}"/>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6" name="Footer Placeholder 5">
            <a:extLst>
              <a:ext uri="{FF2B5EF4-FFF2-40B4-BE49-F238E27FC236}">
                <a16:creationId xmlns:a16="http://schemas.microsoft.com/office/drawing/2014/main" id="{8232F5DA-BDE7-BCB9-3101-C8E2B6DE9D7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6AA14A57-73C9-9B13-BD85-F687D34324E4}"/>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34382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F1E1-B31A-682F-545C-97007070C359}"/>
              </a:ext>
            </a:extLst>
          </p:cNvPr>
          <p:cNvSpPr>
            <a:spLocks noGrp="1"/>
          </p:cNvSpPr>
          <p:nvPr>
            <p:ph type="title"/>
          </p:nvPr>
        </p:nvSpPr>
        <p:spPr>
          <a:xfrm>
            <a:off x="839788" y="668337"/>
            <a:ext cx="10515600" cy="1022351"/>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03D6DFB7-4382-A88E-BE13-3CFC107E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B8190-92BE-30E1-53C4-D3C369008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7314EC48-C1E5-A051-F6C8-4D95C327E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FFB58-D5D6-9CF9-D88D-58DC954BE6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E9364D09-A93E-F9E7-6CD2-4319D1405F27}"/>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8" name="Footer Placeholder 7">
            <a:extLst>
              <a:ext uri="{FF2B5EF4-FFF2-40B4-BE49-F238E27FC236}">
                <a16:creationId xmlns:a16="http://schemas.microsoft.com/office/drawing/2014/main" id="{152F318E-B15E-C2AE-7574-50E3225CC370}"/>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6031A493-61F9-E064-4E46-7ABCBABE5539}"/>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118670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1BA1-F77F-5C4C-6C1E-6665D29D0AA9}"/>
              </a:ext>
            </a:extLst>
          </p:cNvPr>
          <p:cNvSpPr>
            <a:spLocks noGrp="1"/>
          </p:cNvSpPr>
          <p:nvPr>
            <p:ph type="title"/>
          </p:nvPr>
        </p:nvSpPr>
        <p:spPr>
          <a:xfrm>
            <a:off x="838200" y="650631"/>
            <a:ext cx="10515600" cy="1040057"/>
          </a:xfrm>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481C31CC-5DEB-02FB-1562-21FBCE20C43D}"/>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4" name="Footer Placeholder 3">
            <a:extLst>
              <a:ext uri="{FF2B5EF4-FFF2-40B4-BE49-F238E27FC236}">
                <a16:creationId xmlns:a16="http://schemas.microsoft.com/office/drawing/2014/main" id="{57DE998F-EB39-4B1A-B0C3-E6A58DE681B8}"/>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39E408C9-D9A4-75B0-12FC-A140FFB9AAE7}"/>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423321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B29E6-EED6-FC4F-B57C-41405A0D1BD6}"/>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3" name="Footer Placeholder 2">
            <a:extLst>
              <a:ext uri="{FF2B5EF4-FFF2-40B4-BE49-F238E27FC236}">
                <a16:creationId xmlns:a16="http://schemas.microsoft.com/office/drawing/2014/main" id="{2C3D510A-6822-E8AC-5C12-4DAE508A32A6}"/>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27CDD798-8C51-C74D-E9DB-F7C263AE1AB3}"/>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230944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BA26-DDC2-AB49-B037-A2EC1FEA6FF0}"/>
              </a:ext>
            </a:extLst>
          </p:cNvPr>
          <p:cNvSpPr>
            <a:spLocks noGrp="1"/>
          </p:cNvSpPr>
          <p:nvPr>
            <p:ph type="title"/>
          </p:nvPr>
        </p:nvSpPr>
        <p:spPr>
          <a:xfrm>
            <a:off x="839788" y="703384"/>
            <a:ext cx="3932237" cy="1354015"/>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1F33F522-9E76-EC80-1EE3-8469E5E9A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4AAE1880-BEFD-EA87-B0F4-472319895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1A3A0-F211-69CB-60BA-C6DFC440E53B}"/>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6" name="Footer Placeholder 5">
            <a:extLst>
              <a:ext uri="{FF2B5EF4-FFF2-40B4-BE49-F238E27FC236}">
                <a16:creationId xmlns:a16="http://schemas.microsoft.com/office/drawing/2014/main" id="{DB435BDE-B5A4-9DBB-0261-139956AC2636}"/>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393CEDAE-633A-763C-BD86-0751BCE4D639}"/>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389361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88A0-1E42-ECB6-C0C1-1DB7BA25DFB8}"/>
              </a:ext>
            </a:extLst>
          </p:cNvPr>
          <p:cNvSpPr>
            <a:spLocks noGrp="1"/>
          </p:cNvSpPr>
          <p:nvPr>
            <p:ph type="title"/>
          </p:nvPr>
        </p:nvSpPr>
        <p:spPr>
          <a:xfrm>
            <a:off x="839788" y="800100"/>
            <a:ext cx="3932237" cy="12573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EF923CF1-B6D4-89DB-BB9D-169AE90F2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967F187C-BFA8-9E2B-F617-800E91B3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FFC6D-99FC-96EE-49A9-BB5C71C4BE9C}"/>
              </a:ext>
            </a:extLst>
          </p:cNvPr>
          <p:cNvSpPr>
            <a:spLocks noGrp="1"/>
          </p:cNvSpPr>
          <p:nvPr>
            <p:ph type="dt" sz="half" idx="10"/>
          </p:nvPr>
        </p:nvSpPr>
        <p:spPr/>
        <p:txBody>
          <a:bodyPr/>
          <a:lstStyle/>
          <a:p>
            <a:fld id="{63C6FE27-5A09-436F-9177-11107FC6A904}" type="datetimeFigureOut">
              <a:rPr lang="fa-IR" smtClean="0"/>
              <a:t>19/10/1445</a:t>
            </a:fld>
            <a:endParaRPr lang="fa-IR"/>
          </a:p>
        </p:txBody>
      </p:sp>
      <p:sp>
        <p:nvSpPr>
          <p:cNvPr id="6" name="Footer Placeholder 5">
            <a:extLst>
              <a:ext uri="{FF2B5EF4-FFF2-40B4-BE49-F238E27FC236}">
                <a16:creationId xmlns:a16="http://schemas.microsoft.com/office/drawing/2014/main" id="{76A498E7-90EA-07F9-7112-FB56D4B3D0F9}"/>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278655F-3208-4604-9D0F-2C4C5843299E}"/>
              </a:ext>
            </a:extLst>
          </p:cNvPr>
          <p:cNvSpPr>
            <a:spLocks noGrp="1"/>
          </p:cNvSpPr>
          <p:nvPr>
            <p:ph type="sldNum" sz="quarter" idx="12"/>
          </p:nvPr>
        </p:nvSpPr>
        <p:spPr/>
        <p:txBody>
          <a:bodyPr/>
          <a:lstStyle/>
          <a:p>
            <a:fld id="{7764462C-C753-4189-AC3F-6D240FE84F13}" type="slidenum">
              <a:rPr lang="fa-IR" smtClean="0"/>
              <a:t>‹#›</a:t>
            </a:fld>
            <a:endParaRPr lang="fa-IR"/>
          </a:p>
        </p:txBody>
      </p:sp>
    </p:spTree>
    <p:extLst>
      <p:ext uri="{BB962C8B-B14F-4D97-AF65-F5344CB8AC3E}">
        <p14:creationId xmlns:p14="http://schemas.microsoft.com/office/powerpoint/2010/main" val="25770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EA4D9-BB10-AF8D-472F-921E02DC2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B2A54929-B80B-4C58-D311-669460829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7D2F2882-2D7C-718E-5F56-4D807832D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6FE27-5A09-436F-9177-11107FC6A904}" type="datetimeFigureOut">
              <a:rPr lang="fa-IR" smtClean="0"/>
              <a:t>19/10/1445</a:t>
            </a:fld>
            <a:endParaRPr lang="fa-IR"/>
          </a:p>
        </p:txBody>
      </p:sp>
      <p:sp>
        <p:nvSpPr>
          <p:cNvPr id="5" name="Footer Placeholder 4">
            <a:extLst>
              <a:ext uri="{FF2B5EF4-FFF2-40B4-BE49-F238E27FC236}">
                <a16:creationId xmlns:a16="http://schemas.microsoft.com/office/drawing/2014/main" id="{47AB9847-90DB-32A3-8FFA-3120A2BB8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7E37F497-140F-9329-5EA0-A0A645EA5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4462C-C753-4189-AC3F-6D240FE84F13}" type="slidenum">
              <a:rPr lang="fa-IR" smtClean="0"/>
              <a:t>‹#›</a:t>
            </a:fld>
            <a:endParaRPr lang="fa-IR"/>
          </a:p>
        </p:txBody>
      </p:sp>
    </p:spTree>
    <p:extLst>
      <p:ext uri="{BB962C8B-B14F-4D97-AF65-F5344CB8AC3E}">
        <p14:creationId xmlns:p14="http://schemas.microsoft.com/office/powerpoint/2010/main" val="34856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A891-3058-421F-3212-96195812D847}"/>
              </a:ext>
            </a:extLst>
          </p:cNvPr>
          <p:cNvSpPr>
            <a:spLocks noGrp="1"/>
          </p:cNvSpPr>
          <p:nvPr>
            <p:ph type="ctrTitle"/>
          </p:nvPr>
        </p:nvSpPr>
        <p:spPr>
          <a:xfrm>
            <a:off x="4076700" y="1122363"/>
            <a:ext cx="6591300" cy="2387600"/>
          </a:xfrm>
        </p:spPr>
        <p:txBody>
          <a:bodyPr/>
          <a:lstStyle/>
          <a:p>
            <a:endParaRPr lang="fa-IR" dirty="0"/>
          </a:p>
        </p:txBody>
      </p:sp>
      <p:sp>
        <p:nvSpPr>
          <p:cNvPr id="3" name="Subtitle 2">
            <a:extLst>
              <a:ext uri="{FF2B5EF4-FFF2-40B4-BE49-F238E27FC236}">
                <a16:creationId xmlns:a16="http://schemas.microsoft.com/office/drawing/2014/main" id="{4A673551-420B-2AB5-63BD-AE5D815D9A23}"/>
              </a:ext>
            </a:extLst>
          </p:cNvPr>
          <p:cNvSpPr>
            <a:spLocks noGrp="1"/>
          </p:cNvSpPr>
          <p:nvPr>
            <p:ph type="subTitle" idx="1"/>
          </p:nvPr>
        </p:nvSpPr>
        <p:spPr>
          <a:xfrm>
            <a:off x="4076698" y="3602038"/>
            <a:ext cx="6591301" cy="1655762"/>
          </a:xfrm>
        </p:spPr>
        <p:txBody>
          <a:bodyPr/>
          <a:lstStyle/>
          <a:p>
            <a:endParaRPr lang="fa-IR" dirty="0"/>
          </a:p>
        </p:txBody>
      </p:sp>
      <p:pic>
        <p:nvPicPr>
          <p:cNvPr id="5" name="Picture 4">
            <a:extLst>
              <a:ext uri="{FF2B5EF4-FFF2-40B4-BE49-F238E27FC236}">
                <a16:creationId xmlns:a16="http://schemas.microsoft.com/office/drawing/2014/main" id="{18D53026-E294-D569-F24E-9DA9ED356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842528"/>
            <a:ext cx="3228975" cy="4617975"/>
          </a:xfrm>
          <a:prstGeom prst="roundRect">
            <a:avLst>
              <a:gd name="adj" fmla="val 3579"/>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BB59D5C0-1D93-CA0E-332D-EAFE1FD3F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247" y="5143060"/>
            <a:ext cx="1320131" cy="1744824"/>
          </a:xfrm>
          <a:prstGeom prst="rect">
            <a:avLst/>
          </a:prstGeom>
        </p:spPr>
      </p:pic>
    </p:spTree>
    <p:extLst>
      <p:ext uri="{BB962C8B-B14F-4D97-AF65-F5344CB8AC3E}">
        <p14:creationId xmlns:p14="http://schemas.microsoft.com/office/powerpoint/2010/main" val="2706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888C967-A326-00AD-AC04-A89F545A0541}"/>
              </a:ext>
            </a:extLst>
          </p:cNvPr>
          <p:cNvSpPr>
            <a:spLocks noGrp="1"/>
          </p:cNvSpPr>
          <p:nvPr>
            <p:ph type="title"/>
          </p:nvPr>
        </p:nvSpPr>
        <p:spPr>
          <a:xfrm>
            <a:off x="838200" y="1465003"/>
            <a:ext cx="10515600" cy="3927993"/>
          </a:xfrm>
        </p:spPr>
        <p:txBody>
          <a:bodyPr>
            <a:normAutofit fontScale="90000"/>
          </a:bodyPr>
          <a:lstStyle/>
          <a:p>
            <a:pPr algn="r" rtl="1">
              <a:lnSpc>
                <a:spcPct val="107000"/>
              </a:lnSpc>
              <a:spcAft>
                <a:spcPts val="800"/>
              </a:spcAft>
            </a:pPr>
            <a:r>
              <a:rPr lang="ar-SA" sz="2700" b="1" kern="100" dirty="0">
                <a:effectLst/>
                <a:latin typeface="Calibri" panose="020F0502020204030204" pitchFamily="34" charset="0"/>
                <a:ea typeface="Calibri" panose="020F0502020204030204" pitchFamily="34" charset="0"/>
                <a:cs typeface="B Nazanin" panose="00000400000000000000" pitchFamily="2" charset="-78"/>
              </a:rPr>
              <a:t>پنل نوزادان سوال مبحث زردی طول کشیده (دکتر همتی)</a:t>
            </a:r>
            <a:br>
              <a:rPr lang="fa-IR" sz="2000" b="1" kern="100" dirty="0">
                <a:effectLst/>
                <a:latin typeface="Calibri" panose="020F0502020204030204" pitchFamily="34" charset="0"/>
                <a:ea typeface="Calibri" panose="020F0502020204030204" pitchFamily="34" charset="0"/>
                <a:cs typeface="Arial" panose="020B0604020202020204" pitchFamily="34" charset="0"/>
              </a:rPr>
            </a:b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نوزاد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۱۵</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روزه ای با سن حاملگی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۳۹</a:t>
            </a:r>
            <a:r>
              <a:rPr lang="ar-SA" sz="2200" kern="100" dirty="0">
                <a:effectLst/>
                <a:latin typeface="Calibri" panose="020F0502020204030204" pitchFamily="34" charset="0"/>
                <a:ea typeface="Calibri" panose="020F0502020204030204" pitchFamily="34" charset="0"/>
                <a:cs typeface="B Nazanin" panose="00000400000000000000" pitchFamily="2" charset="-78"/>
              </a:rPr>
              <a:t> هفته به علت زردی پوست به درمانگاه مراجعه کرده است. در معاینه نوزاد کاملاً</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سالم می باشد. وزن زمان تولد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۳۰۰۰</a:t>
            </a:r>
            <a:r>
              <a:rPr lang="ar-SA" sz="2200" kern="100" dirty="0">
                <a:effectLst/>
                <a:latin typeface="Calibri" panose="020F0502020204030204" pitchFamily="34" charset="0"/>
                <a:ea typeface="Calibri" panose="020F0502020204030204" pitchFamily="34" charset="0"/>
                <a:cs typeface="B Nazanin" panose="00000400000000000000" pitchFamily="2" charset="-78"/>
              </a:rPr>
              <a:t> گرم و هم اکنون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۳۵۰۰</a:t>
            </a:r>
            <a:r>
              <a:rPr lang="ar-SA" sz="2200" kern="100" dirty="0">
                <a:effectLst/>
                <a:latin typeface="Calibri" panose="020F0502020204030204" pitchFamily="34" charset="0"/>
                <a:ea typeface="Calibri" panose="020F0502020204030204" pitchFamily="34" charset="0"/>
                <a:cs typeface="B Nazanin" panose="00000400000000000000" pitchFamily="2" charset="-78"/>
              </a:rPr>
              <a:t> گرم می باشد. نتایج آزمایشات انجام شده به شرح زیر است</a:t>
            </a:r>
            <a:r>
              <a:rPr lang="en-US" sz="2200" kern="100" dirty="0">
                <a:effectLst/>
                <a:latin typeface="Calibri" panose="020F0502020204030204" pitchFamily="34" charset="0"/>
                <a:ea typeface="Calibri" panose="020F0502020204030204" pitchFamily="34" charset="0"/>
                <a:cs typeface="B Nazanin" panose="00000400000000000000" pitchFamily="2" charset="-78"/>
              </a:rPr>
              <a:t>:</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en-US" sz="2200" kern="100" dirty="0">
                <a:effectLst/>
                <a:latin typeface="Calibri" panose="020F0502020204030204" pitchFamily="34" charset="0"/>
                <a:ea typeface="Calibri" panose="020F0502020204030204" pitchFamily="34" charset="0"/>
                <a:cs typeface="B Nazanin" panose="00000400000000000000" pitchFamily="2" charset="-78"/>
              </a:rPr>
              <a:t>Bilirubin: total=9 Direct=0.5</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en-US" sz="2200" kern="100" dirty="0">
                <a:effectLst/>
                <a:latin typeface="Calibri" panose="020F0502020204030204" pitchFamily="34" charset="0"/>
                <a:ea typeface="Calibri" panose="020F0502020204030204" pitchFamily="34" charset="0"/>
                <a:cs typeface="B Nazanin" panose="00000400000000000000" pitchFamily="2" charset="-78"/>
              </a:rPr>
              <a:t>TSH=3 U/A, U/C=NL G6PD=Normal Hb=14 reticulocyte=0.5%</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en-US" sz="2200" kern="100" dirty="0">
                <a:effectLst/>
                <a:latin typeface="Calibri" panose="020F0502020204030204" pitchFamily="34" charset="0"/>
                <a:ea typeface="Calibri" panose="020F0502020204030204" pitchFamily="34" charset="0"/>
                <a:cs typeface="B Nazanin" panose="00000400000000000000" pitchFamily="2" charset="-78"/>
              </a:rPr>
              <a:t> </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مناسب ترین درمان برای این نوزاد کدام است؟</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الف) دادن اطمینان خاطر به مادر و چک بیل روبین توتال چند روز بعد</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ب) قطع شیر مادر به مدت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۴۸</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الی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۷۲</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ساعت و چک بیل روبین توتال بعد از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۷۲</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ساعت</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ج) شروع فنو باربیتال خوراکی و چک بیل روبین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۴۸</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ساعت بعد</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د) شروع فتوتراپی در منزل و چک بیلی روبین </a:t>
            </a:r>
            <a:r>
              <a:rPr lang="fa-IR" sz="2200" kern="100" dirty="0">
                <a:effectLst/>
                <a:latin typeface="Calibri" panose="020F0502020204030204" pitchFamily="34" charset="0"/>
                <a:ea typeface="Calibri" panose="020F0502020204030204" pitchFamily="34" charset="0"/>
                <a:cs typeface="B Nazanin" panose="00000400000000000000" pitchFamily="2" charset="-78"/>
              </a:rPr>
              <a:t>۲۴</a:t>
            </a:r>
            <a:r>
              <a:rPr lang="ar-SA" sz="2200" kern="100" dirty="0">
                <a:effectLst/>
                <a:latin typeface="Calibri" panose="020F0502020204030204" pitchFamily="34" charset="0"/>
                <a:ea typeface="Calibri" panose="020F0502020204030204" pitchFamily="34" charset="0"/>
                <a:cs typeface="B Nazanin" panose="00000400000000000000" pitchFamily="2" charset="-78"/>
              </a:rPr>
              <a:t> ساعت بعد</a:t>
            </a:r>
            <a:br>
              <a:rPr lang="en-US" sz="2200" kern="100" dirty="0">
                <a:effectLst/>
                <a:latin typeface="Calibri" panose="020F0502020204030204" pitchFamily="34" charset="0"/>
                <a:ea typeface="Calibri" panose="020F0502020204030204" pitchFamily="34" charset="0"/>
                <a:cs typeface="B Nazanin" panose="00000400000000000000" pitchFamily="2" charset="-78"/>
              </a:rPr>
            </a:br>
            <a:r>
              <a:rPr lang="ar-SA" sz="2200" kern="100" dirty="0">
                <a:effectLst/>
                <a:latin typeface="Calibri" panose="020F0502020204030204" pitchFamily="34" charset="0"/>
                <a:ea typeface="Calibri" panose="020F0502020204030204" pitchFamily="34" charset="0"/>
                <a:cs typeface="B Nazanin" panose="00000400000000000000" pitchFamily="2" charset="-78"/>
              </a:rPr>
              <a:t>جواب گزینه الف</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fa-IR" dirty="0"/>
          </a:p>
        </p:txBody>
      </p:sp>
    </p:spTree>
    <p:extLst>
      <p:ext uri="{BB962C8B-B14F-4D97-AF65-F5344CB8AC3E}">
        <p14:creationId xmlns:p14="http://schemas.microsoft.com/office/powerpoint/2010/main" val="383544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CEBA-5469-58F6-73B4-38F50B04FF4E}"/>
              </a:ext>
            </a:extLst>
          </p:cNvPr>
          <p:cNvSpPr>
            <a:spLocks noGrp="1"/>
          </p:cNvSpPr>
          <p:nvPr>
            <p:ph type="title"/>
          </p:nvPr>
        </p:nvSpPr>
        <p:spPr>
          <a:xfrm>
            <a:off x="1334277" y="1446245"/>
            <a:ext cx="9674290" cy="4683967"/>
          </a:xfrm>
        </p:spPr>
        <p:txBody>
          <a:bodyPr>
            <a:normAutofit/>
          </a:bodyPr>
          <a:lstStyle/>
          <a:p>
            <a:pPr algn="r" rtl="1">
              <a:lnSpc>
                <a:spcPct val="107000"/>
              </a:lnSpc>
              <a:spcAft>
                <a:spcPts val="800"/>
              </a:spcAft>
            </a:pPr>
            <a:r>
              <a:rPr lang="ar-SA" sz="1800" kern="100" dirty="0">
                <a:effectLst/>
                <a:latin typeface="Calibri" panose="020F0502020204030204" pitchFamily="34" charset="0"/>
                <a:ea typeface="Calibri" panose="020F0502020204030204" pitchFamily="34" charset="0"/>
                <a:cs typeface="Arial" panose="020B0604020202020204" pitchFamily="34" charset="0"/>
              </a:rPr>
              <a:t> </a:t>
            </a:r>
            <a:r>
              <a:rPr lang="fa-IR" sz="1800" kern="100" dirty="0">
                <a:effectLst/>
                <a:latin typeface="Calibri" panose="020F0502020204030204" pitchFamily="34" charset="0"/>
                <a:ea typeface="Calibri" panose="020F0502020204030204" pitchFamily="34" charset="0"/>
                <a:cs typeface="Arial" panose="020B0604020202020204" pitchFamily="34" charset="0"/>
              </a:rPr>
              <a:t>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دکتر زهرا هاشمی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در چه صورت از شیر خشک غنی شده ( پر کالری) پس از ترخیص برای نوزادان استفاده میشود؟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1-وزن تولد نوزاد کمتر از 1500 گرم</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2-وزن نوزاد زیر صدک 10 برای نوزاد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3-عدم وزن گیری مناسب نوزاد با مصرف شیر خشک استاندارد </a:t>
            </a:r>
            <a:br>
              <a:rPr lang="en-US" sz="1800" kern="100" dirty="0">
                <a:effectLst/>
                <a:latin typeface="Calibri" panose="020F0502020204030204" pitchFamily="34" charset="0"/>
                <a:ea typeface="Calibri" panose="020F0502020204030204" pitchFamily="34" charset="0"/>
                <a:cs typeface="Arial" panose="020B0604020202020204" pitchFamily="34" charset="0"/>
              </a:rPr>
            </a:br>
            <a:r>
              <a:rPr lang="fa-IR" sz="1800" kern="100" dirty="0">
                <a:effectLst/>
                <a:latin typeface="Calibri" panose="020F0502020204030204" pitchFamily="34" charset="0"/>
                <a:ea typeface="Calibri" panose="020F0502020204030204" pitchFamily="34" charset="0"/>
                <a:cs typeface="Arial" panose="020B0604020202020204" pitchFamily="34" charset="0"/>
              </a:rPr>
              <a:t>4-همه موارد</a:t>
            </a:r>
            <a:br>
              <a:rPr lang="en-US" sz="1800" kern="100" dirty="0">
                <a:effectLst/>
                <a:latin typeface="Calibri" panose="020F0502020204030204" pitchFamily="34" charset="0"/>
                <a:ea typeface="Calibri" panose="020F0502020204030204" pitchFamily="34" charset="0"/>
                <a:cs typeface="Arial" panose="020B0604020202020204" pitchFamily="34" charset="0"/>
              </a:rPr>
            </a:br>
            <a:endParaRPr lang="fa-IR" dirty="0"/>
          </a:p>
        </p:txBody>
      </p:sp>
    </p:spTree>
    <p:extLst>
      <p:ext uri="{BB962C8B-B14F-4D97-AF65-F5344CB8AC3E}">
        <p14:creationId xmlns:p14="http://schemas.microsoft.com/office/powerpoint/2010/main" val="2797668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235</Words>
  <Application>Microsoft Office PowerPoint</Application>
  <PresentationFormat>Widescreen</PresentationFormat>
  <Paragraphs>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پنل نوزادان سوال مبحث زردی طول کشیده (دکتر همتی)  نوزاد ۱۵ روزه ای با سن حاملگی ۳۹ هفته به علت زردی پوست به درمانگاه مراجعه کرده است. در معاینه نوزاد کاملاً سالم می باشد. وزن زمان تولد ۳۰۰۰ گرم و هم اکنون ۳۵۰۰ گرم می باشد. نتایج آزمایشات انجام شده به شرح زیر است: Bilirubin: total=9 Direct=0.5 TSH=3 U/A, U/C=NL G6PD=Normal Hb=14 reticulocyte=0.5%   مناسب ترین درمان برای این نوزاد کدام است؟ الف) دادن اطمینان خاطر به مادر و چک بیل روبین توتال چند روز بعد ب) قطع شیر مادر به مدت ۴۸ الی ۷۲ ساعت و چک بیل روبین توتال بعد از ۷۲ ساعت ج) شروع فنو باربیتال خوراکی و چک بیل روبین ۴۸ ساعت بعد د) شروع فتوتراپی در منزل و چک بیلی روبین ۲۴ ساعت بعد جواب گزینه الف </vt:lpstr>
      <vt:lpstr>   دکتر زهرا هاشمی : در چه صورت از شیر خشک غنی شده ( پر کالری) پس از ترخیص برای نوزادان استفاده میشود؟  1-وزن تولد نوزاد کمتر از 1500 گرم 2-وزن نوزاد زیر صدک 10 برای نوزاد  3-عدم وزن گیری مناسب نوزاد با مصرف شیر خشک استاندارد  4-همه موارد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anahid allahyari</dc:creator>
  <cp:lastModifiedBy>anahid allahyari</cp:lastModifiedBy>
  <cp:revision>6</cp:revision>
  <dcterms:created xsi:type="dcterms:W3CDTF">2024-04-16T07:50:59Z</dcterms:created>
  <dcterms:modified xsi:type="dcterms:W3CDTF">2024-04-27T14:06:32Z</dcterms:modified>
</cp:coreProperties>
</file>